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ream Avenue"/>
      <p:regular r:id="rId11"/>
    </p:embeddedFont>
    <p:embeddedFont>
      <p:font typeface="Lora" pitchFamily="2" charset="0"/>
      <p:regular r:id="rId12"/>
      <p:bold r:id="rId13"/>
    </p:embeddedFont>
    <p:embeddedFont>
      <p:font typeface="Lora Bold"/>
      <p:regular r:id="rId14"/>
    </p:embeddedFont>
    <p:embeddedFont>
      <p:font typeface="Lora Bold Italics"/>
      <p:regular r:id="rId15"/>
    </p:embeddedFont>
    <p:embeddedFont>
      <p:font typeface="Lora Italics"/>
      <p:regular r:id="rId16"/>
    </p:embeddedFont>
    <p:embeddedFont>
      <p:font typeface="TAN Pearl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svg"/><Relationship Id="rId7" Type="http://schemas.openxmlformats.org/officeDocument/2006/relationships/image" Target="../media/image4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91316" y="1311549"/>
            <a:ext cx="6998751" cy="7663902"/>
            <a:chOff x="0" y="0"/>
            <a:chExt cx="5759450" cy="6306820"/>
          </a:xfrm>
        </p:grpSpPr>
        <p:sp>
          <p:nvSpPr>
            <p:cNvPr id="6" name="Freeform 6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lnTo>
                    <a:pt x="0" y="4607560"/>
                  </a:ln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2"/>
              <a:stretch>
                <a:fillRect l="-52299" r="-120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3725255" y="7568707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10" y="0"/>
                </a:lnTo>
                <a:lnTo>
                  <a:pt x="7450510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06625" y="-4304799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09" y="0"/>
                </a:lnTo>
                <a:lnTo>
                  <a:pt x="7450509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86236" y="3027308"/>
            <a:ext cx="5963083" cy="331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50"/>
              </a:lnSpc>
            </a:pPr>
            <a:r>
              <a:rPr lang="en-US" sz="11898" spc="392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Depi Testers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1310" y="6294740"/>
            <a:ext cx="7658413" cy="135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7"/>
              </a:lnSpc>
              <a:spcBef>
                <a:spcPct val="0"/>
              </a:spcBef>
            </a:pPr>
            <a:r>
              <a:rPr lang="en-US" sz="259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"Transform your software into a flawless experience with our top-tier testing services—where quality meets excellence!"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408" y="1957865"/>
            <a:ext cx="4244332" cy="724829"/>
            <a:chOff x="0" y="0"/>
            <a:chExt cx="1072285" cy="18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Trust and Security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9275" y="1957865"/>
            <a:ext cx="4244332" cy="724829"/>
            <a:chOff x="0" y="0"/>
            <a:chExt cx="1072285" cy="183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User Experience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1955349"/>
            <a:ext cx="4441215" cy="724829"/>
            <a:chOff x="0" y="0"/>
            <a:chExt cx="1122026" cy="183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2026" cy="183120"/>
            </a:xfrm>
            <a:custGeom>
              <a:avLst/>
              <a:gdLst/>
              <a:ahLst/>
              <a:cxnLst/>
              <a:rect l="l" t="t" r="r" b="b"/>
              <a:pathLst>
                <a:path w="1122026" h="183120">
                  <a:moveTo>
                    <a:pt x="0" y="0"/>
                  </a:moveTo>
                  <a:lnTo>
                    <a:pt x="1122026" y="0"/>
                  </a:lnTo>
                  <a:lnTo>
                    <a:pt x="1122026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22026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Performance Monitoring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1732" y="1957865"/>
            <a:ext cx="4244332" cy="724829"/>
            <a:chOff x="0" y="0"/>
            <a:chExt cx="1072285" cy="183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Feature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73" y="6146373"/>
            <a:ext cx="4244332" cy="724829"/>
            <a:chOff x="0" y="0"/>
            <a:chExt cx="1072285" cy="183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Mobile Compatibility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75040" y="6146373"/>
            <a:ext cx="4244332" cy="724829"/>
            <a:chOff x="0" y="0"/>
            <a:chExt cx="1072285" cy="1831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Bug Detection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59764" y="6146373"/>
            <a:ext cx="4244332" cy="724829"/>
            <a:chOff x="0" y="0"/>
            <a:chExt cx="1072285" cy="1831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Data Management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37496" y="6146373"/>
            <a:ext cx="4244332" cy="724829"/>
            <a:chOff x="0" y="0"/>
            <a:chExt cx="1072285" cy="183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2285" cy="183120"/>
            </a:xfrm>
            <a:custGeom>
              <a:avLst/>
              <a:gdLst/>
              <a:ahLst/>
              <a:cxnLst/>
              <a:rect l="l" t="t" r="r" b="b"/>
              <a:pathLst>
                <a:path w="1072285" h="183120">
                  <a:moveTo>
                    <a:pt x="0" y="0"/>
                  </a:moveTo>
                  <a:lnTo>
                    <a:pt x="1072285" y="0"/>
                  </a:lnTo>
                  <a:lnTo>
                    <a:pt x="10722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72285" cy="240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Market Competition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454506">
            <a:off x="394521" y="3533301"/>
            <a:ext cx="435792" cy="590359"/>
          </a:xfrm>
          <a:custGeom>
            <a:avLst/>
            <a:gdLst/>
            <a:ahLst/>
            <a:cxnLst/>
            <a:rect l="l" t="t" r="r" b="b"/>
            <a:pathLst>
              <a:path w="435792" h="590359">
                <a:moveTo>
                  <a:pt x="0" y="0"/>
                </a:moveTo>
                <a:lnTo>
                  <a:pt x="435792" y="0"/>
                </a:lnTo>
                <a:lnTo>
                  <a:pt x="435792" y="590359"/>
                </a:lnTo>
                <a:lnTo>
                  <a:pt x="0" y="590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204315" y="2089819"/>
            <a:ext cx="590359" cy="590359"/>
          </a:xfrm>
          <a:custGeom>
            <a:avLst/>
            <a:gdLst/>
            <a:ahLst/>
            <a:cxnLst/>
            <a:rect l="l" t="t" r="r" b="b"/>
            <a:pathLst>
              <a:path w="590359" h="590359">
                <a:moveTo>
                  <a:pt x="0" y="0"/>
                </a:moveTo>
                <a:lnTo>
                  <a:pt x="590359" y="0"/>
                </a:lnTo>
                <a:lnTo>
                  <a:pt x="590359" y="590359"/>
                </a:lnTo>
                <a:lnTo>
                  <a:pt x="0" y="59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124223" y="2682695"/>
            <a:ext cx="647779" cy="481448"/>
          </a:xfrm>
          <a:custGeom>
            <a:avLst/>
            <a:gdLst/>
            <a:ahLst/>
            <a:cxnLst/>
            <a:rect l="l" t="t" r="r" b="b"/>
            <a:pathLst>
              <a:path w="647779" h="481448">
                <a:moveTo>
                  <a:pt x="0" y="0"/>
                </a:moveTo>
                <a:lnTo>
                  <a:pt x="647779" y="0"/>
                </a:lnTo>
                <a:lnTo>
                  <a:pt x="647779" y="481448"/>
                </a:lnTo>
                <a:lnTo>
                  <a:pt x="0" y="481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7677612" y="3918380"/>
            <a:ext cx="368677" cy="934434"/>
          </a:xfrm>
          <a:custGeom>
            <a:avLst/>
            <a:gdLst/>
            <a:ahLst/>
            <a:cxnLst/>
            <a:rect l="l" t="t" r="r" b="b"/>
            <a:pathLst>
              <a:path w="368677" h="934434">
                <a:moveTo>
                  <a:pt x="0" y="0"/>
                </a:moveTo>
                <a:lnTo>
                  <a:pt x="368677" y="0"/>
                </a:lnTo>
                <a:lnTo>
                  <a:pt x="368677" y="934434"/>
                </a:lnTo>
                <a:lnTo>
                  <a:pt x="0" y="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7107" y="7137626"/>
            <a:ext cx="700217" cy="912605"/>
          </a:xfrm>
          <a:custGeom>
            <a:avLst/>
            <a:gdLst/>
            <a:ahLst/>
            <a:cxnLst/>
            <a:rect l="l" t="t" r="r" b="b"/>
            <a:pathLst>
              <a:path w="700217" h="912605">
                <a:moveTo>
                  <a:pt x="0" y="0"/>
                </a:moveTo>
                <a:lnTo>
                  <a:pt x="700217" y="0"/>
                </a:lnTo>
                <a:lnTo>
                  <a:pt x="700217" y="912604"/>
                </a:lnTo>
                <a:lnTo>
                  <a:pt x="0" y="912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913566" y="8634189"/>
            <a:ext cx="881108" cy="852271"/>
          </a:xfrm>
          <a:custGeom>
            <a:avLst/>
            <a:gdLst/>
            <a:ahLst/>
            <a:cxnLst/>
            <a:rect l="l" t="t" r="r" b="b"/>
            <a:pathLst>
              <a:path w="881108" h="852271">
                <a:moveTo>
                  <a:pt x="0" y="0"/>
                </a:moveTo>
                <a:lnTo>
                  <a:pt x="881108" y="0"/>
                </a:lnTo>
                <a:lnTo>
                  <a:pt x="881108" y="852272"/>
                </a:lnTo>
                <a:lnTo>
                  <a:pt x="0" y="852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2661824" y="8664365"/>
            <a:ext cx="742272" cy="822096"/>
          </a:xfrm>
          <a:custGeom>
            <a:avLst/>
            <a:gdLst/>
            <a:ahLst/>
            <a:cxnLst/>
            <a:rect l="l" t="t" r="r" b="b"/>
            <a:pathLst>
              <a:path w="742272" h="822096">
                <a:moveTo>
                  <a:pt x="0" y="0"/>
                </a:moveTo>
                <a:lnTo>
                  <a:pt x="742272" y="0"/>
                </a:lnTo>
                <a:lnTo>
                  <a:pt x="742272" y="822096"/>
                </a:lnTo>
                <a:lnTo>
                  <a:pt x="0" y="8220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7516255" y="7593928"/>
            <a:ext cx="530035" cy="542866"/>
          </a:xfrm>
          <a:custGeom>
            <a:avLst/>
            <a:gdLst/>
            <a:ahLst/>
            <a:cxnLst/>
            <a:rect l="l" t="t" r="r" b="b"/>
            <a:pathLst>
              <a:path w="530035" h="542866">
                <a:moveTo>
                  <a:pt x="0" y="0"/>
                </a:moveTo>
                <a:lnTo>
                  <a:pt x="530034" y="0"/>
                </a:lnTo>
                <a:lnTo>
                  <a:pt x="530034" y="542866"/>
                </a:lnTo>
                <a:lnTo>
                  <a:pt x="0" y="5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94521" y="2794478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Building user trust in online transactions, especially for second-hand goods.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9490" y="159342"/>
            <a:ext cx="16605763" cy="127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0"/>
              </a:lnSpc>
              <a:spcBef>
                <a:spcPct val="0"/>
              </a:spcBef>
            </a:pPr>
            <a:r>
              <a:rPr lang="en-US" sz="7393" spc="96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The Challenges Businesses Face Today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63388" y="2794478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Ensuring a user-friendly and intuitive platform for better engagement.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48113" y="2794478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Maintaining high performance and quick load times during peak usage.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25844" y="2794478"/>
            <a:ext cx="3636106" cy="31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Seamlessly integrating various features (e.g., messaging, payments) without issues.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0285" y="6982986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Ensuring the platform is responsive and functional on mobile devices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79152" y="6982986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Quickly identifying and resolving bugs to maintain reliability.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63877" y="6982986"/>
            <a:ext cx="3636106" cy="20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Handling user data responsibly while ensuring privacy compliance.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41608" y="6982986"/>
            <a:ext cx="3636106" cy="26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Differentiating from established competitors in a crowded marketplace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1310" y="1307880"/>
            <a:ext cx="5612082" cy="139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8093" u="none" strike="noStrike" spc="105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Introduction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50626" y="4385688"/>
            <a:ext cx="16185488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Objective: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Ensure reliability, security, and usability through comprehensive testing and bug identification.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0626" y="2883683"/>
            <a:ext cx="13669521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(Second-Hand Goods Platform) 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for a seamless buying and selling experience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-1925613" y="5656820"/>
            <a:ext cx="7567197" cy="1658571"/>
          </a:xfrm>
          <a:custGeom>
            <a:avLst/>
            <a:gdLst/>
            <a:ahLst/>
            <a:cxnLst/>
            <a:rect l="l" t="t" r="r" b="b"/>
            <a:pathLst>
              <a:path w="7567197" h="1658571">
                <a:moveTo>
                  <a:pt x="0" y="0"/>
                </a:moveTo>
                <a:lnTo>
                  <a:pt x="7567197" y="0"/>
                </a:lnTo>
                <a:lnTo>
                  <a:pt x="7567197" y="1658572"/>
                </a:lnTo>
                <a:lnTo>
                  <a:pt x="0" y="165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8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50626" y="5892725"/>
            <a:ext cx="16185488" cy="57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Key Focus Areas: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User registration, product listing, and secure messaging.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0626" y="6744984"/>
            <a:ext cx="16185488" cy="178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Scope of Testing: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</a:t>
            </a:r>
          </a:p>
          <a:p>
            <a:pPr algn="l">
              <a:lnSpc>
                <a:spcPts val="4784"/>
              </a:lnSpc>
            </a:pP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       - Manual testing using Google Sheets.</a:t>
            </a:r>
          </a:p>
          <a:p>
            <a:pPr algn="l">
              <a:lnSpc>
                <a:spcPts val="4784"/>
              </a:lnSpc>
            </a:pP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        - Automated testing with java Selenium and testng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7986" y="8810093"/>
            <a:ext cx="16185488" cy="118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910" lvl="1" indent="-368955" algn="l">
              <a:lnSpc>
                <a:spcPts val="4784"/>
              </a:lnSpc>
              <a:buFont typeface="Arial"/>
              <a:buChar char="•"/>
            </a:pPr>
            <a:r>
              <a:rPr lang="en-US" sz="3417" i="1">
                <a:solidFill>
                  <a:srgbClr val="62503D"/>
                </a:solidFill>
                <a:latin typeface="Lora Italics"/>
                <a:ea typeface="Lora Italics"/>
                <a:cs typeface="Lora Italics"/>
                <a:sym typeface="Lora Italics"/>
              </a:rPr>
              <a:t> Outcome: </a:t>
            </a:r>
            <a:r>
              <a:rPr lang="en-US" sz="3417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Deliver a high-quality platform that users can trust and easily navigate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280191" y="-2104951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6" y="0"/>
                </a:lnTo>
                <a:lnTo>
                  <a:pt x="8690626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4529" y="1950156"/>
            <a:ext cx="20047785" cy="8768385"/>
            <a:chOff x="0" y="0"/>
            <a:chExt cx="5064860" cy="221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4860" cy="2215239"/>
            </a:xfrm>
            <a:custGeom>
              <a:avLst/>
              <a:gdLst/>
              <a:ahLst/>
              <a:cxnLst/>
              <a:rect l="l" t="t" r="r" b="b"/>
              <a:pathLst>
                <a:path w="5064860" h="2215239">
                  <a:moveTo>
                    <a:pt x="0" y="0"/>
                  </a:moveTo>
                  <a:lnTo>
                    <a:pt x="5064860" y="0"/>
                  </a:lnTo>
                  <a:lnTo>
                    <a:pt x="5064860" y="2215239"/>
                  </a:lnTo>
                  <a:lnTo>
                    <a:pt x="0" y="2215239"/>
                  </a:lnTo>
                  <a:close/>
                </a:path>
              </a:pathLst>
            </a:custGeom>
            <a:solidFill>
              <a:srgbClr val="DFD3CA">
                <a:alpha val="5686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64860" cy="2272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07308" y="7071668"/>
            <a:ext cx="4180692" cy="3215332"/>
          </a:xfrm>
          <a:custGeom>
            <a:avLst/>
            <a:gdLst/>
            <a:ahLst/>
            <a:cxnLst/>
            <a:rect l="l" t="t" r="r" b="b"/>
            <a:pathLst>
              <a:path w="4180692" h="3215332">
                <a:moveTo>
                  <a:pt x="0" y="0"/>
                </a:moveTo>
                <a:lnTo>
                  <a:pt x="4180692" y="0"/>
                </a:lnTo>
                <a:lnTo>
                  <a:pt x="4180692" y="3215332"/>
                </a:lnTo>
                <a:lnTo>
                  <a:pt x="0" y="321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72877"/>
            <a:ext cx="8270726" cy="104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8"/>
              </a:lnSpc>
              <a:spcBef>
                <a:spcPct val="0"/>
              </a:spcBef>
            </a:pPr>
            <a:r>
              <a:rPr lang="en-US" sz="5163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205320"/>
            <a:ext cx="13949871" cy="95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Comprehensive testing approach: </a:t>
            </a:r>
            <a:r>
              <a:rPr lang="en-US" sz="298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We use manual and automated testing to ensure comprehensive feature validation, and improve the overall quality of the platform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User-centric: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Our testing prioritizes user experience, ensuring the platform is intuitive, secure, and responsive across devices. 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Agile Feedback Loop: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Rapid identification and reporting of issues allow for quick iterations and improvements, ensuring timely enhancements based on user feedback</a:t>
            </a:r>
            <a:r>
              <a:rPr lang="en-US" sz="2987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Comprehensive testing approach: 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We use manual and automated testing to ensure comprehensive feature validation, and improve the overall quality of the platform.</a:t>
            </a:r>
          </a:p>
          <a:p>
            <a:pPr marL="645099" lvl="1" indent="-322550" algn="just">
              <a:lnSpc>
                <a:spcPts val="4750"/>
              </a:lnSpc>
              <a:buFont typeface="Arial"/>
              <a:buChar char="•"/>
            </a:pPr>
            <a:r>
              <a:rPr lang="en-US" sz="2987" b="1" i="1">
                <a:solidFill>
                  <a:srgbClr val="62503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Performance Monitoring</a:t>
            </a:r>
            <a:r>
              <a:rPr lang="en-US" sz="2987" i="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: Continuous assessment of performance metrics ensures the platform remains efficient and reliable under varying loads.</a:t>
            </a: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  <a:p>
            <a:pPr algn="just">
              <a:lnSpc>
                <a:spcPts val="4750"/>
              </a:lnSpc>
            </a:pPr>
            <a:endParaRPr lang="en-US" sz="2987" i="1">
              <a:solidFill>
                <a:srgbClr val="000000"/>
              </a:solidFill>
              <a:latin typeface="Lora Italics"/>
              <a:ea typeface="Lora Italics"/>
              <a:cs typeface="Lora Italics"/>
              <a:sym typeface="Lora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40418" y="-2441628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987903" y="2086138"/>
            <a:ext cx="6300097" cy="6300097"/>
            <a:chOff x="0" y="0"/>
            <a:chExt cx="8916670" cy="891667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4"/>
              <a:stretch>
                <a:fillRect t="-25046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472712" y="8064712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8" y="0"/>
                </a:lnTo>
                <a:lnTo>
                  <a:pt x="1786588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733306" y="7400871"/>
            <a:ext cx="7523730" cy="5499163"/>
          </a:xfrm>
          <a:custGeom>
            <a:avLst/>
            <a:gdLst/>
            <a:ahLst/>
            <a:cxnLst/>
            <a:rect l="l" t="t" r="r" b="b"/>
            <a:pathLst>
              <a:path w="7523730" h="5499163">
                <a:moveTo>
                  <a:pt x="0" y="0"/>
                </a:moveTo>
                <a:lnTo>
                  <a:pt x="7523731" y="0"/>
                </a:lnTo>
                <a:lnTo>
                  <a:pt x="7523731" y="5499163"/>
                </a:lnTo>
                <a:lnTo>
                  <a:pt x="0" y="549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50008" y="2314365"/>
            <a:ext cx="316400" cy="304087"/>
            <a:chOff x="0" y="0"/>
            <a:chExt cx="84571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65283"/>
            <a:ext cx="9003635" cy="129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0"/>
              </a:lnSpc>
            </a:pPr>
            <a:r>
              <a:rPr lang="en-US" sz="64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Why Choose Us?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6409" y="2730911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Our team excels in both manual and automated testing, ensuring comprehensive coverage of all functionalities.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4609" y="2266740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Expertise in Diverse Testing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50008" y="3964629"/>
            <a:ext cx="316400" cy="304087"/>
            <a:chOff x="0" y="0"/>
            <a:chExt cx="84571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66409" y="4381175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prioritize the end-user experience, conducting thorough usability testing to enhance satisfaction.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4609" y="3917004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User-Centric Approach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50008" y="5444625"/>
            <a:ext cx="316400" cy="304087"/>
            <a:chOff x="0" y="0"/>
            <a:chExt cx="84571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66409" y="5861171"/>
            <a:ext cx="9210026" cy="90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respond quickly to changes and feedback, ensuring that our testing aligns with project timelines and objectives.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4609" y="5397000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Agile and Adaptable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50008" y="7096071"/>
            <a:ext cx="316400" cy="304087"/>
            <a:chOff x="0" y="0"/>
            <a:chExt cx="84571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5713" cy="812800"/>
            </a:xfrm>
            <a:custGeom>
              <a:avLst/>
              <a:gdLst/>
              <a:ahLst/>
              <a:cxnLst/>
              <a:rect l="l" t="t" r="r" b="b"/>
              <a:pathLst>
                <a:path w="845713" h="812800">
                  <a:moveTo>
                    <a:pt x="422857" y="0"/>
                  </a:moveTo>
                  <a:cubicBezTo>
                    <a:pt x="189319" y="0"/>
                    <a:pt x="0" y="181951"/>
                    <a:pt x="0" y="406400"/>
                  </a:cubicBezTo>
                  <a:cubicBezTo>
                    <a:pt x="0" y="630849"/>
                    <a:pt x="189319" y="812800"/>
                    <a:pt x="422857" y="812800"/>
                  </a:cubicBezTo>
                  <a:cubicBezTo>
                    <a:pt x="656394" y="812800"/>
                    <a:pt x="845713" y="630849"/>
                    <a:pt x="845713" y="406400"/>
                  </a:cubicBezTo>
                  <a:cubicBezTo>
                    <a:pt x="845713" y="181951"/>
                    <a:pt x="656394" y="0"/>
                    <a:pt x="422857" y="0"/>
                  </a:cubicBezTo>
                  <a:close/>
                </a:path>
              </a:pathLst>
            </a:custGeom>
            <a:solidFill>
              <a:srgbClr val="C5AB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9286" y="47625"/>
              <a:ext cx="687142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66409" y="7512617"/>
            <a:ext cx="9210026" cy="13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49"/>
              </a:lnSpc>
              <a:spcBef>
                <a:spcPct val="0"/>
              </a:spcBef>
            </a:pPr>
            <a:r>
              <a:rPr lang="en-US" sz="2535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We are dedicated to delivering a high-quality platform by ensuring all features are validated and functional before launch.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4609" y="7048446"/>
            <a:ext cx="4727684" cy="42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468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Commitment to Quality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20711" y="2184904"/>
            <a:ext cx="10380725" cy="0"/>
          </a:xfrm>
          <a:prstGeom prst="line">
            <a:avLst/>
          </a:prstGeom>
          <a:ln w="19050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05799" y="1270631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737581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67417" y="4759181"/>
            <a:ext cx="3094159" cy="3594516"/>
            <a:chOff x="0" y="0"/>
            <a:chExt cx="546608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4104452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34288" y="4755081"/>
            <a:ext cx="3097689" cy="3598616"/>
            <a:chOff x="0" y="0"/>
            <a:chExt cx="546608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7465327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595163" y="4755081"/>
            <a:ext cx="3097689" cy="3598616"/>
            <a:chOff x="0" y="0"/>
            <a:chExt cx="546608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1083219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962034" y="4755081"/>
            <a:ext cx="3097689" cy="3598616"/>
            <a:chOff x="0" y="0"/>
            <a:chExt cx="546608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 rot="-10800000">
            <a:off x="1418354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4313385" y="4755081"/>
            <a:ext cx="3097689" cy="3598616"/>
            <a:chOff x="0" y="0"/>
            <a:chExt cx="546608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9"/>
              <a:stretch>
                <a:fillRect t="-2083" b="-2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AutoShape 34"/>
          <p:cNvSpPr/>
          <p:nvPr/>
        </p:nvSpPr>
        <p:spPr>
          <a:xfrm>
            <a:off x="-4139590" y="9277350"/>
            <a:ext cx="10380725" cy="0"/>
          </a:xfrm>
          <a:prstGeom prst="line">
            <a:avLst/>
          </a:prstGeom>
          <a:ln w="19050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622654" y="1282872"/>
            <a:ext cx="10070198" cy="131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11"/>
              </a:lnSpc>
              <a:spcBef>
                <a:spcPct val="0"/>
              </a:spcBef>
            </a:pPr>
            <a:r>
              <a:rPr lang="en-US" sz="6470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Who Can Benefit?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0772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Business Owner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89643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Developers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38023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Sellers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98898" y="7723762"/>
            <a:ext cx="2786980" cy="37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Freelancers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465769" y="7533262"/>
            <a:ext cx="2786980" cy="75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8"/>
              </a:lnSpc>
              <a:spcBef>
                <a:spcPct val="0"/>
              </a:spcBef>
            </a:pPr>
            <a:r>
              <a:rPr lang="en-US" sz="2163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Customer Support Teams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848206" cy="10287000"/>
            <a:chOff x="0" y="0"/>
            <a:chExt cx="12768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94" cy="2709333"/>
            </a:xfrm>
            <a:custGeom>
              <a:avLst/>
              <a:gdLst/>
              <a:ahLst/>
              <a:cxnLst/>
              <a:rect l="l" t="t" r="r" b="b"/>
              <a:pathLst>
                <a:path w="1276894" h="2709333">
                  <a:moveTo>
                    <a:pt x="0" y="0"/>
                  </a:moveTo>
                  <a:lnTo>
                    <a:pt x="1276894" y="0"/>
                  </a:lnTo>
                  <a:lnTo>
                    <a:pt x="12768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7689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6637" y="1771117"/>
            <a:ext cx="17822925" cy="7263093"/>
            <a:chOff x="0" y="0"/>
            <a:chExt cx="4694104" cy="1912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4104" cy="1912913"/>
            </a:xfrm>
            <a:custGeom>
              <a:avLst/>
              <a:gdLst/>
              <a:ahLst/>
              <a:cxnLst/>
              <a:rect l="l" t="t" r="r" b="b"/>
              <a:pathLst>
                <a:path w="4694104" h="1912913">
                  <a:moveTo>
                    <a:pt x="0" y="0"/>
                  </a:moveTo>
                  <a:lnTo>
                    <a:pt x="4694104" y="0"/>
                  </a:lnTo>
                  <a:lnTo>
                    <a:pt x="4694104" y="1912913"/>
                  </a:lnTo>
                  <a:lnTo>
                    <a:pt x="0" y="1912913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94104" cy="194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20613" y="1901692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1"/>
                </a:lnTo>
                <a:lnTo>
                  <a:pt x="0" y="226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56637" y="4185161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2"/>
                </a:lnTo>
                <a:lnTo>
                  <a:pt x="0" y="226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56637" y="6464638"/>
            <a:ext cx="8647434" cy="2269952"/>
          </a:xfrm>
          <a:custGeom>
            <a:avLst/>
            <a:gdLst/>
            <a:ahLst/>
            <a:cxnLst/>
            <a:rect l="l" t="t" r="r" b="b"/>
            <a:pathLst>
              <a:path w="8647434" h="2269952">
                <a:moveTo>
                  <a:pt x="0" y="0"/>
                </a:moveTo>
                <a:lnTo>
                  <a:pt x="8647434" y="0"/>
                </a:lnTo>
                <a:lnTo>
                  <a:pt x="8647434" y="2269951"/>
                </a:lnTo>
                <a:lnTo>
                  <a:pt x="0" y="226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308721" y="4171643"/>
            <a:ext cx="6979279" cy="4756699"/>
          </a:xfrm>
          <a:custGeom>
            <a:avLst/>
            <a:gdLst/>
            <a:ahLst/>
            <a:cxnLst/>
            <a:rect l="l" t="t" r="r" b="b"/>
            <a:pathLst>
              <a:path w="6979279" h="4756699">
                <a:moveTo>
                  <a:pt x="0" y="0"/>
                </a:moveTo>
                <a:lnTo>
                  <a:pt x="6979279" y="0"/>
                </a:lnTo>
                <a:lnTo>
                  <a:pt x="6979279" y="4756699"/>
                </a:lnTo>
                <a:lnTo>
                  <a:pt x="0" y="475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37" r="-81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48206" y="-130781"/>
            <a:ext cx="13408054" cy="190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8"/>
              </a:lnSpc>
              <a:spcBef>
                <a:spcPct val="0"/>
              </a:spcBef>
            </a:pPr>
            <a:r>
              <a:rPr lang="en-US" sz="46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Ready to Transform Your Business?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53610" y="2209028"/>
            <a:ext cx="7950461" cy="161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331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Start Your Journey</a:t>
            </a:r>
            <a:r>
              <a:rPr lang="en-US" sz="2331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Sign up now and receive a 15% discount on your first testing project to see how our services can enhance the quality and reliability of your software.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3610" y="4589365"/>
            <a:ext cx="7487363" cy="12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Explore More: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Visit our website at Depi_testers@gmail.com for additional information on our services.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90" y="6926069"/>
            <a:ext cx="7719656" cy="12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Get in Touch: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Have questions? Contact us directly!  </a:t>
            </a:r>
          </a:p>
          <a:p>
            <a:pPr algn="l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-</a:t>
            </a: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 Email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info@depitesters.com  </a:t>
            </a:r>
          </a:p>
          <a:p>
            <a:pPr algn="l">
              <a:lnSpc>
                <a:spcPts val="3451"/>
              </a:lnSpc>
              <a:spcBef>
                <a:spcPct val="0"/>
              </a:spcBef>
            </a:pP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- </a:t>
            </a:r>
            <a:r>
              <a:rPr lang="en-US" sz="2465" b="1">
                <a:solidFill>
                  <a:srgbClr val="62503D"/>
                </a:solidFill>
                <a:latin typeface="Lora Bold"/>
                <a:ea typeface="Lora Bold"/>
                <a:cs typeface="Lora Bold"/>
                <a:sym typeface="Lora Bold"/>
              </a:rPr>
              <a:t>Phone</a:t>
            </a:r>
            <a:r>
              <a:rPr lang="en-US" sz="24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: 310-987-6543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365"/>
            <a:ext cx="18288000" cy="10041018"/>
            <a:chOff x="0" y="0"/>
            <a:chExt cx="4816593" cy="2644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44548"/>
            </a:xfrm>
            <a:custGeom>
              <a:avLst/>
              <a:gdLst/>
              <a:ahLst/>
              <a:cxnLst/>
              <a:rect l="l" t="t" r="r" b="b"/>
              <a:pathLst>
                <a:path w="4816592" h="2644548">
                  <a:moveTo>
                    <a:pt x="0" y="0"/>
                  </a:moveTo>
                  <a:lnTo>
                    <a:pt x="4816592" y="0"/>
                  </a:lnTo>
                  <a:lnTo>
                    <a:pt x="4816592" y="2644548"/>
                  </a:lnTo>
                  <a:lnTo>
                    <a:pt x="0" y="2644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2711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22" y="3351950"/>
            <a:ext cx="3044076" cy="30440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28" y="2370159"/>
            <a:ext cx="3090233" cy="30902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353" y="219022"/>
            <a:ext cx="16831295" cy="88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6"/>
              </a:lnSpc>
              <a:spcBef>
                <a:spcPct val="0"/>
              </a:spcBef>
            </a:pPr>
            <a:r>
              <a:rPr lang="en-US" sz="4363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Affordable Pricing Plans to Suit Every Business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984" y="977053"/>
            <a:ext cx="3044076" cy="304407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flipH="1">
            <a:off x="17660280" y="129311"/>
            <a:ext cx="762005" cy="674721"/>
          </a:xfrm>
          <a:custGeom>
            <a:avLst/>
            <a:gdLst/>
            <a:ahLst/>
            <a:cxnLst/>
            <a:rect l="l" t="t" r="r" b="b"/>
            <a:pathLst>
              <a:path w="762005" h="674721">
                <a:moveTo>
                  <a:pt x="762006" y="0"/>
                </a:moveTo>
                <a:lnTo>
                  <a:pt x="0" y="0"/>
                </a:lnTo>
                <a:lnTo>
                  <a:pt x="0" y="674721"/>
                </a:lnTo>
                <a:lnTo>
                  <a:pt x="762006" y="674721"/>
                </a:lnTo>
                <a:lnTo>
                  <a:pt x="7620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6980" y="129311"/>
            <a:ext cx="762005" cy="674721"/>
          </a:xfrm>
          <a:custGeom>
            <a:avLst/>
            <a:gdLst/>
            <a:ahLst/>
            <a:cxnLst/>
            <a:rect l="l" t="t" r="r" b="b"/>
            <a:pathLst>
              <a:path w="762005" h="674721">
                <a:moveTo>
                  <a:pt x="0" y="0"/>
                </a:moveTo>
                <a:lnTo>
                  <a:pt x="762005" y="0"/>
                </a:lnTo>
                <a:lnTo>
                  <a:pt x="762005" y="674721"/>
                </a:lnTo>
                <a:lnTo>
                  <a:pt x="0" y="674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993" y="6333495"/>
            <a:ext cx="5116735" cy="3632882"/>
          </a:xfrm>
          <a:custGeom>
            <a:avLst/>
            <a:gdLst/>
            <a:ahLst/>
            <a:cxnLst/>
            <a:rect l="l" t="t" r="r" b="b"/>
            <a:pathLst>
              <a:path w="5116735" h="3632882">
                <a:moveTo>
                  <a:pt x="0" y="0"/>
                </a:moveTo>
                <a:lnTo>
                  <a:pt x="5116735" y="0"/>
                </a:lnTo>
                <a:lnTo>
                  <a:pt x="5116735" y="3632882"/>
                </a:lnTo>
                <a:lnTo>
                  <a:pt x="0" y="363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740050" y="5352599"/>
            <a:ext cx="5500987" cy="3905701"/>
          </a:xfrm>
          <a:custGeom>
            <a:avLst/>
            <a:gdLst/>
            <a:ahLst/>
            <a:cxnLst/>
            <a:rect l="l" t="t" r="r" b="b"/>
            <a:pathLst>
              <a:path w="5500987" h="3905701">
                <a:moveTo>
                  <a:pt x="0" y="0"/>
                </a:moveTo>
                <a:lnTo>
                  <a:pt x="5500987" y="0"/>
                </a:lnTo>
                <a:lnTo>
                  <a:pt x="5500987" y="3905701"/>
                </a:lnTo>
                <a:lnTo>
                  <a:pt x="0" y="3905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667288" y="3915275"/>
            <a:ext cx="6553466" cy="4918689"/>
          </a:xfrm>
          <a:custGeom>
            <a:avLst/>
            <a:gdLst/>
            <a:ahLst/>
            <a:cxnLst/>
            <a:rect l="l" t="t" r="r" b="b"/>
            <a:pathLst>
              <a:path w="6553466" h="4918689">
                <a:moveTo>
                  <a:pt x="0" y="0"/>
                </a:moveTo>
                <a:lnTo>
                  <a:pt x="6553467" y="0"/>
                </a:lnTo>
                <a:lnTo>
                  <a:pt x="6553467" y="4918689"/>
                </a:lnTo>
                <a:lnTo>
                  <a:pt x="0" y="4918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</a:blip>
            <a:stretch>
              <a:fillRect l="-6734" t="-483" b="-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9559" y="6456137"/>
            <a:ext cx="4854768" cy="33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Ideal for Small Teams.</a:t>
            </a:r>
          </a:p>
          <a:p>
            <a:pPr algn="l">
              <a:lnSpc>
                <a:spcPts val="3331"/>
              </a:lnSpc>
            </a:pPr>
            <a:r>
              <a:rPr lang="en-US" sz="237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Features: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Essential features fo</a:t>
            </a: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r listings and messaging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Basic reporting tools</a:t>
            </a:r>
          </a:p>
          <a:p>
            <a:pPr marL="513841" lvl="1" indent="-256921" algn="l">
              <a:lnSpc>
                <a:spcPts val="3331"/>
              </a:lnSpc>
              <a:spcBef>
                <a:spcPct val="0"/>
              </a:spcBef>
              <a:buFont typeface="Arial"/>
              <a:buChar char="•"/>
            </a:pP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User support via email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Pricing:</a:t>
            </a:r>
            <a:r>
              <a:rPr lang="en-US" sz="2379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Affordable monthly fee</a:t>
            </a:r>
          </a:p>
          <a:p>
            <a:pPr marL="0" lvl="0" indent="0" algn="l">
              <a:lnSpc>
                <a:spcPts val="3331"/>
              </a:lnSpc>
              <a:spcBef>
                <a:spcPct val="0"/>
              </a:spcBef>
            </a:pPr>
            <a:endParaRPr lang="en-US" sz="2379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4995" y="4592556"/>
            <a:ext cx="2536730" cy="50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Basic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3647" y="3532717"/>
            <a:ext cx="2493793" cy="10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291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Professional Plan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70893" y="5349161"/>
            <a:ext cx="5166701" cy="383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416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For Growing Businesses.</a:t>
            </a:r>
          </a:p>
          <a:p>
            <a:pPr algn="l">
              <a:lnSpc>
                <a:spcPts val="3383"/>
              </a:lnSpc>
            </a:pPr>
            <a:r>
              <a:rPr lang="en-US" sz="2416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Features: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All Basic Plan features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Advanced</a:t>
            </a: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analytics and reporting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Priority customer support</a:t>
            </a:r>
          </a:p>
          <a:p>
            <a:pPr marL="521821" lvl="1" indent="-260911" algn="l">
              <a:lnSpc>
                <a:spcPts val="3383"/>
              </a:lnSpc>
              <a:buFont typeface="Arial"/>
              <a:buChar char="•"/>
            </a:pP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Enhanced search filters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Pricing:</a:t>
            </a:r>
            <a:r>
              <a:rPr lang="en-US" sz="2416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Competitive monthly fee</a:t>
            </a:r>
          </a:p>
          <a:p>
            <a:pPr marL="0" lvl="0" indent="0" algn="l">
              <a:lnSpc>
                <a:spcPts val="3383"/>
              </a:lnSpc>
              <a:spcBef>
                <a:spcPct val="0"/>
              </a:spcBef>
            </a:pPr>
            <a:endParaRPr lang="en-US" sz="2416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675657" y="2084309"/>
            <a:ext cx="2536730" cy="102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1"/>
              </a:lnSpc>
              <a:spcBef>
                <a:spcPct val="0"/>
              </a:spcBef>
            </a:pPr>
            <a:r>
              <a:rPr lang="en-US" sz="29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Enterprise 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50637" y="4009548"/>
            <a:ext cx="6525527" cy="495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For Large Organizations with Advanced Needs.</a:t>
            </a:r>
          </a:p>
          <a:p>
            <a:pPr algn="l">
              <a:lnSpc>
                <a:spcPts val="3297"/>
              </a:lnSpc>
            </a:pPr>
            <a:r>
              <a:rPr lang="en-US" sz="2355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Features</a:t>
            </a:r>
            <a:r>
              <a:rPr lang="en-US" sz="23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</a:t>
            </a:r>
          </a:p>
          <a:p>
            <a:pPr marL="508493" lvl="1" indent="-254247" algn="l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All Professional Plan features</a:t>
            </a:r>
          </a:p>
          <a:p>
            <a:pPr marL="530083" lvl="1" indent="-265041" algn="l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Tailored</a:t>
            </a:r>
            <a:r>
              <a:rPr lang="en-US" sz="24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solutions for specific requirements</a:t>
            </a:r>
          </a:p>
          <a:p>
            <a:pPr marL="530084" lvl="1" indent="-265042" algn="l">
              <a:lnSpc>
                <a:spcPts val="3437"/>
              </a:lnSpc>
              <a:buFont typeface="Arial"/>
              <a:buChar char="•"/>
            </a:pPr>
            <a:r>
              <a:rPr lang="en-US" sz="24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Dedicated account management</a:t>
            </a:r>
          </a:p>
          <a:p>
            <a:pPr marL="508493" lvl="1" indent="-254247" algn="l">
              <a:lnSpc>
                <a:spcPts val="3297"/>
              </a:lnSpc>
              <a:buFont typeface="Arial"/>
              <a:buChar char="•"/>
            </a:pP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API access and advanced integrations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Pricing</a:t>
            </a: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 Custom pricing based on needs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 b="1" u="none" strike="noStrike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Free Consultation:</a:t>
            </a:r>
            <a:r>
              <a:rPr lang="en-US" sz="2355" u="none" strike="noStrike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Personalized assessment to determine needs</a:t>
            </a:r>
          </a:p>
          <a:p>
            <a:pPr marL="0" lvl="0" indent="0" algn="l">
              <a:lnSpc>
                <a:spcPts val="3297"/>
              </a:lnSpc>
              <a:spcBef>
                <a:spcPct val="0"/>
              </a:spcBef>
            </a:pPr>
            <a:endParaRPr lang="en-US" sz="2355" u="none" strike="noStrike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54406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FD3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34762" y="5067022"/>
            <a:ext cx="305327" cy="305327"/>
          </a:xfrm>
          <a:custGeom>
            <a:avLst/>
            <a:gdLst/>
            <a:ahLst/>
            <a:cxnLst/>
            <a:rect l="l" t="t" r="r" b="b"/>
            <a:pathLst>
              <a:path w="305327" h="305327">
                <a:moveTo>
                  <a:pt x="0" y="0"/>
                </a:moveTo>
                <a:lnTo>
                  <a:pt x="305328" y="0"/>
                </a:lnTo>
                <a:lnTo>
                  <a:pt x="305328" y="305327"/>
                </a:lnTo>
                <a:lnTo>
                  <a:pt x="0" y="30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34762" y="5731293"/>
            <a:ext cx="305327" cy="217927"/>
          </a:xfrm>
          <a:custGeom>
            <a:avLst/>
            <a:gdLst/>
            <a:ahLst/>
            <a:cxnLst/>
            <a:rect l="l" t="t" r="r" b="b"/>
            <a:pathLst>
              <a:path w="305327" h="217927">
                <a:moveTo>
                  <a:pt x="0" y="0"/>
                </a:moveTo>
                <a:lnTo>
                  <a:pt x="305328" y="0"/>
                </a:lnTo>
                <a:lnTo>
                  <a:pt x="305328" y="217927"/>
                </a:lnTo>
                <a:lnTo>
                  <a:pt x="0" y="217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02823" y="2240692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25983" y="1402619"/>
            <a:ext cx="7359559" cy="735955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9"/>
              <a:stretch>
                <a:fillRect l="-38996" r="-389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40596" y="2400694"/>
            <a:ext cx="6758015" cy="21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2"/>
              </a:lnSpc>
              <a:spcBef>
                <a:spcPct val="0"/>
              </a:spcBef>
            </a:pPr>
            <a:r>
              <a:rPr lang="en-US" sz="5263" u="none" strike="noStrike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Let's Work Together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8150" y="4994558"/>
            <a:ext cx="3824713" cy="37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285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8150" y="5617021"/>
            <a:ext cx="3824713" cy="3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info@depitesters.com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621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Dream Avenue</vt:lpstr>
      <vt:lpstr>Lora Bold Italics</vt:lpstr>
      <vt:lpstr>TAN Pearl</vt:lpstr>
      <vt:lpstr>Lora</vt:lpstr>
      <vt:lpstr>Lora Bold</vt:lpstr>
      <vt:lpstr>Lora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Minimal Professional Portfolio Presentation</dc:title>
  <dc:creator>Sara Hamed</dc:creator>
  <cp:lastModifiedBy>sara hamed saad</cp:lastModifiedBy>
  <cp:revision>1</cp:revision>
  <dcterms:created xsi:type="dcterms:W3CDTF">2006-08-16T00:00:00Z</dcterms:created>
  <dcterms:modified xsi:type="dcterms:W3CDTF">2024-10-17T22:27:57Z</dcterms:modified>
  <dc:identifier>DAGTwKF2JTE</dc:identifier>
</cp:coreProperties>
</file>